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9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9" r:id="rId29"/>
    <p:sldId id="300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BC403C-5510-42F0-87D6-6820A0364125}" type="doc">
      <dgm:prSet loTypeId="urn:microsoft.com/office/officeart/2005/8/layout/chart3" loCatId="cycle" qsTypeId="urn:microsoft.com/office/officeart/2005/8/quickstyle/simple3" qsCatId="simple" csTypeId="urn:microsoft.com/office/officeart/2005/8/colors/colorful1" csCatId="colorful" phldr="1"/>
      <dgm:spPr/>
    </dgm:pt>
    <dgm:pt modelId="{3F1B084E-5439-4F0D-96F6-ABAA021B8DED}">
      <dgm:prSet phldrT="[Text]"/>
      <dgm:spPr/>
      <dgm:t>
        <a:bodyPr/>
        <a:lstStyle/>
        <a:p>
          <a:pPr rtl="1"/>
          <a:r>
            <a:rPr lang="en-US" dirty="0" smtClean="0"/>
            <a:t>Tissue healing</a:t>
          </a:r>
          <a:endParaRPr lang="ar-IQ" dirty="0"/>
        </a:p>
      </dgm:t>
    </dgm:pt>
    <dgm:pt modelId="{C15F8BDE-CDC7-4603-ADA1-248CCD8D893B}" type="parTrans" cxnId="{5AB26AEB-816D-4BB8-8A19-F2B0BB964D6E}">
      <dgm:prSet/>
      <dgm:spPr/>
      <dgm:t>
        <a:bodyPr/>
        <a:lstStyle/>
        <a:p>
          <a:pPr rtl="1"/>
          <a:endParaRPr lang="ar-IQ"/>
        </a:p>
      </dgm:t>
    </dgm:pt>
    <dgm:pt modelId="{A2F8A8B3-1C3B-429A-9A5F-29F6BE870475}" type="sibTrans" cxnId="{5AB26AEB-816D-4BB8-8A19-F2B0BB964D6E}">
      <dgm:prSet/>
      <dgm:spPr/>
      <dgm:t>
        <a:bodyPr/>
        <a:lstStyle/>
        <a:p>
          <a:pPr rtl="1"/>
          <a:endParaRPr lang="ar-IQ"/>
        </a:p>
      </dgm:t>
    </dgm:pt>
    <dgm:pt modelId="{0C4FE8E6-CF23-40C0-B79F-89B423DD4C19}">
      <dgm:prSet phldrT="[Text]"/>
      <dgm:spPr/>
      <dgm:t>
        <a:bodyPr/>
        <a:lstStyle/>
        <a:p>
          <a:pPr rtl="1"/>
          <a:r>
            <a:rPr lang="en-US" dirty="0" smtClean="0"/>
            <a:t>inflammation</a:t>
          </a:r>
          <a:endParaRPr lang="ar-IQ" dirty="0"/>
        </a:p>
      </dgm:t>
    </dgm:pt>
    <dgm:pt modelId="{3C94C543-D554-4AD3-ABCC-FF382517CBD0}" type="parTrans" cxnId="{74691534-85C0-4376-9588-3B8BA00CFD81}">
      <dgm:prSet/>
      <dgm:spPr/>
      <dgm:t>
        <a:bodyPr/>
        <a:lstStyle/>
        <a:p>
          <a:pPr rtl="1"/>
          <a:endParaRPr lang="ar-IQ"/>
        </a:p>
      </dgm:t>
    </dgm:pt>
    <dgm:pt modelId="{5EC69443-BF6B-4378-8D12-65DC57DBC24C}" type="sibTrans" cxnId="{74691534-85C0-4376-9588-3B8BA00CFD81}">
      <dgm:prSet/>
      <dgm:spPr/>
      <dgm:t>
        <a:bodyPr/>
        <a:lstStyle/>
        <a:p>
          <a:pPr rtl="1"/>
          <a:endParaRPr lang="ar-IQ"/>
        </a:p>
      </dgm:t>
    </dgm:pt>
    <dgm:pt modelId="{D55DA29F-3DDA-41B9-BDA0-B5FED895D8F7}">
      <dgm:prSet phldrT="[Text]"/>
      <dgm:spPr/>
      <dgm:t>
        <a:bodyPr/>
        <a:lstStyle/>
        <a:p>
          <a:pPr rtl="1"/>
          <a:r>
            <a:rPr lang="en-US" dirty="0" smtClean="0"/>
            <a:t>pain</a:t>
          </a:r>
          <a:endParaRPr lang="ar-IQ" dirty="0"/>
        </a:p>
      </dgm:t>
    </dgm:pt>
    <dgm:pt modelId="{99181F8D-C365-45C3-83FE-0660A95CB594}" type="parTrans" cxnId="{F4E7AF1E-7299-490A-ABE8-F8C9AEE536E4}">
      <dgm:prSet/>
      <dgm:spPr/>
      <dgm:t>
        <a:bodyPr/>
        <a:lstStyle/>
        <a:p>
          <a:pPr rtl="1"/>
          <a:endParaRPr lang="ar-IQ"/>
        </a:p>
      </dgm:t>
    </dgm:pt>
    <dgm:pt modelId="{9AEC453B-E121-4A60-AF61-5553C93ADD1B}" type="sibTrans" cxnId="{F4E7AF1E-7299-490A-ABE8-F8C9AEE536E4}">
      <dgm:prSet/>
      <dgm:spPr/>
      <dgm:t>
        <a:bodyPr/>
        <a:lstStyle/>
        <a:p>
          <a:pPr rtl="1"/>
          <a:endParaRPr lang="ar-IQ"/>
        </a:p>
      </dgm:t>
    </dgm:pt>
    <dgm:pt modelId="{E23706EB-8C9D-4822-84BF-E445D4A10C08}" type="pres">
      <dgm:prSet presAssocID="{2CBC403C-5510-42F0-87D6-6820A0364125}" presName="compositeShape" presStyleCnt="0">
        <dgm:presLayoutVars>
          <dgm:chMax val="7"/>
          <dgm:dir/>
          <dgm:resizeHandles val="exact"/>
        </dgm:presLayoutVars>
      </dgm:prSet>
      <dgm:spPr/>
    </dgm:pt>
    <dgm:pt modelId="{89355A59-64DF-4B1F-8002-130E07F7303E}" type="pres">
      <dgm:prSet presAssocID="{2CBC403C-5510-42F0-87D6-6820A0364125}" presName="wedge1" presStyleLbl="node1" presStyleIdx="0" presStyleCnt="3"/>
      <dgm:spPr/>
    </dgm:pt>
    <dgm:pt modelId="{A6897D1C-9EEB-43D1-B41A-B9C09BEA47C1}" type="pres">
      <dgm:prSet presAssocID="{2CBC403C-5510-42F0-87D6-6820A036412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E460C70-4322-4A97-B810-B8E4658E691B}" type="pres">
      <dgm:prSet presAssocID="{2CBC403C-5510-42F0-87D6-6820A0364125}" presName="wedge2" presStyleLbl="node1" presStyleIdx="1" presStyleCnt="3"/>
      <dgm:spPr/>
    </dgm:pt>
    <dgm:pt modelId="{00DE0E5B-438A-4FE0-AEB0-C545245D07B4}" type="pres">
      <dgm:prSet presAssocID="{2CBC403C-5510-42F0-87D6-6820A036412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F5A2F25-AC70-44F6-A75A-89B87F2E8FAA}" type="pres">
      <dgm:prSet presAssocID="{2CBC403C-5510-42F0-87D6-6820A0364125}" presName="wedge3" presStyleLbl="node1" presStyleIdx="2" presStyleCnt="3"/>
      <dgm:spPr/>
    </dgm:pt>
    <dgm:pt modelId="{01CCC1E5-8FE7-47B2-8BD0-96303E5E0575}" type="pres">
      <dgm:prSet presAssocID="{2CBC403C-5510-42F0-87D6-6820A036412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A23E304-0932-4F63-8148-3CD0F29E7187}" type="presOf" srcId="{0C4FE8E6-CF23-40C0-B79F-89B423DD4C19}" destId="{00DE0E5B-438A-4FE0-AEB0-C545245D07B4}" srcOrd="1" destOrd="0" presId="urn:microsoft.com/office/officeart/2005/8/layout/chart3"/>
    <dgm:cxn modelId="{EB1BF079-5A30-426E-A551-409398C05DBB}" type="presOf" srcId="{D55DA29F-3DDA-41B9-BDA0-B5FED895D8F7}" destId="{9F5A2F25-AC70-44F6-A75A-89B87F2E8FAA}" srcOrd="0" destOrd="0" presId="urn:microsoft.com/office/officeart/2005/8/layout/chart3"/>
    <dgm:cxn modelId="{769E8816-22FF-44D9-8F1E-B68FD4004A37}" type="presOf" srcId="{2CBC403C-5510-42F0-87D6-6820A0364125}" destId="{E23706EB-8C9D-4822-84BF-E445D4A10C08}" srcOrd="0" destOrd="0" presId="urn:microsoft.com/office/officeart/2005/8/layout/chart3"/>
    <dgm:cxn modelId="{74691534-85C0-4376-9588-3B8BA00CFD81}" srcId="{2CBC403C-5510-42F0-87D6-6820A0364125}" destId="{0C4FE8E6-CF23-40C0-B79F-89B423DD4C19}" srcOrd="1" destOrd="0" parTransId="{3C94C543-D554-4AD3-ABCC-FF382517CBD0}" sibTransId="{5EC69443-BF6B-4378-8D12-65DC57DBC24C}"/>
    <dgm:cxn modelId="{F7CD15EE-4C0B-4D05-A7B2-E24633B48435}" type="presOf" srcId="{D55DA29F-3DDA-41B9-BDA0-B5FED895D8F7}" destId="{01CCC1E5-8FE7-47B2-8BD0-96303E5E0575}" srcOrd="1" destOrd="0" presId="urn:microsoft.com/office/officeart/2005/8/layout/chart3"/>
    <dgm:cxn modelId="{F8B4C90C-8CF9-4193-9983-0B97CC5A03A0}" type="presOf" srcId="{3F1B084E-5439-4F0D-96F6-ABAA021B8DED}" destId="{89355A59-64DF-4B1F-8002-130E07F7303E}" srcOrd="0" destOrd="0" presId="urn:microsoft.com/office/officeart/2005/8/layout/chart3"/>
    <dgm:cxn modelId="{5AB26AEB-816D-4BB8-8A19-F2B0BB964D6E}" srcId="{2CBC403C-5510-42F0-87D6-6820A0364125}" destId="{3F1B084E-5439-4F0D-96F6-ABAA021B8DED}" srcOrd="0" destOrd="0" parTransId="{C15F8BDE-CDC7-4603-ADA1-248CCD8D893B}" sibTransId="{A2F8A8B3-1C3B-429A-9A5F-29F6BE870475}"/>
    <dgm:cxn modelId="{58B454B5-07A4-4E15-895B-0C524137A878}" type="presOf" srcId="{3F1B084E-5439-4F0D-96F6-ABAA021B8DED}" destId="{A6897D1C-9EEB-43D1-B41A-B9C09BEA47C1}" srcOrd="1" destOrd="0" presId="urn:microsoft.com/office/officeart/2005/8/layout/chart3"/>
    <dgm:cxn modelId="{36E15827-54BD-48F7-A579-E9F58386E631}" type="presOf" srcId="{0C4FE8E6-CF23-40C0-B79F-89B423DD4C19}" destId="{DE460C70-4322-4A97-B810-B8E4658E691B}" srcOrd="0" destOrd="0" presId="urn:microsoft.com/office/officeart/2005/8/layout/chart3"/>
    <dgm:cxn modelId="{F4E7AF1E-7299-490A-ABE8-F8C9AEE536E4}" srcId="{2CBC403C-5510-42F0-87D6-6820A0364125}" destId="{D55DA29F-3DDA-41B9-BDA0-B5FED895D8F7}" srcOrd="2" destOrd="0" parTransId="{99181F8D-C365-45C3-83FE-0660A95CB594}" sibTransId="{9AEC453B-E121-4A60-AF61-5553C93ADD1B}"/>
    <dgm:cxn modelId="{B6414D6D-B475-48C2-8539-124984B910AF}" type="presParOf" srcId="{E23706EB-8C9D-4822-84BF-E445D4A10C08}" destId="{89355A59-64DF-4B1F-8002-130E07F7303E}" srcOrd="0" destOrd="0" presId="urn:microsoft.com/office/officeart/2005/8/layout/chart3"/>
    <dgm:cxn modelId="{2E5B06D6-1CEF-498F-93CA-B2215401E17A}" type="presParOf" srcId="{E23706EB-8C9D-4822-84BF-E445D4A10C08}" destId="{A6897D1C-9EEB-43D1-B41A-B9C09BEA47C1}" srcOrd="1" destOrd="0" presId="urn:microsoft.com/office/officeart/2005/8/layout/chart3"/>
    <dgm:cxn modelId="{34B69B3D-85FF-4EEE-B2F7-9941BF567FED}" type="presParOf" srcId="{E23706EB-8C9D-4822-84BF-E445D4A10C08}" destId="{DE460C70-4322-4A97-B810-B8E4658E691B}" srcOrd="2" destOrd="0" presId="urn:microsoft.com/office/officeart/2005/8/layout/chart3"/>
    <dgm:cxn modelId="{0DEE1FED-D190-440D-8E9F-B5157E4425E7}" type="presParOf" srcId="{E23706EB-8C9D-4822-84BF-E445D4A10C08}" destId="{00DE0E5B-438A-4FE0-AEB0-C545245D07B4}" srcOrd="3" destOrd="0" presId="urn:microsoft.com/office/officeart/2005/8/layout/chart3"/>
    <dgm:cxn modelId="{5CCB7698-205A-4087-8064-FB881AFAC22A}" type="presParOf" srcId="{E23706EB-8C9D-4822-84BF-E445D4A10C08}" destId="{9F5A2F25-AC70-44F6-A75A-89B87F2E8FAA}" srcOrd="4" destOrd="0" presId="urn:microsoft.com/office/officeart/2005/8/layout/chart3"/>
    <dgm:cxn modelId="{F48E76FC-DE7F-471E-ABD0-0A59EFA06870}" type="presParOf" srcId="{E23706EB-8C9D-4822-84BF-E445D4A10C08}" destId="{01CCC1E5-8FE7-47B2-8BD0-96303E5E0575}" srcOrd="5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tive_laser_medium" TargetMode="External"/><Relationship Id="rId2" Type="http://schemas.openxmlformats.org/officeDocument/2006/relationships/hyperlink" Target="http://en.wikipedia.org/wiki/Laser_pump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Optical_resona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wiki\Laser_pumpi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\\wiki\Optical_resonator" TargetMode="External"/><Relationship Id="rId4" Type="http://schemas.openxmlformats.org/officeDocument/2006/relationships/hyperlink" Target="file:///\\wiki\Active_laser_mediu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686800" cy="2438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gency FB" pitchFamily="34" charset="0"/>
              </a:rPr>
              <a:t>“Laser in Orthopedic Surgery”</a:t>
            </a:r>
            <a:endParaRPr lang="ar-IQ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1"/>
            <a:ext cx="8839200" cy="20574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Inflammation, pain and tissue </a:t>
            </a:r>
            <a:r>
              <a:rPr lang="en-US" dirty="0" smtClean="0">
                <a:latin typeface="Agency FB" pitchFamily="34" charset="0"/>
              </a:rPr>
              <a:t>healing</a:t>
            </a:r>
          </a:p>
          <a:p>
            <a:r>
              <a:rPr lang="en-US" dirty="0" smtClean="0"/>
              <a:t>                                                               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Supervised by                                                                                                         </a:t>
            </a: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</a:rPr>
              <a:t>Dr.mohammed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gency FB" pitchFamily="34" charset="0"/>
              </a:rPr>
              <a:t>shihab</a:t>
            </a:r>
            <a:endParaRPr lang="en-US" dirty="0" smtClean="0">
              <a:solidFill>
                <a:srgbClr val="002060"/>
              </a:solidFill>
              <a:latin typeface="Agency FB" pitchFamily="34" charset="0"/>
            </a:endParaRP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Laser Tissue Interactions: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sz="1600" b="1" i="1" u="sng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800" b="1" i="1" u="sng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2000" b="1" i="1" u="sng" dirty="0" smtClean="0">
                <a:latin typeface="Andalus" pitchFamily="18" charset="-78"/>
                <a:cs typeface="Andalus" pitchFamily="18" charset="-78"/>
              </a:rPr>
              <a:t>Thermal</a:t>
            </a:r>
            <a:endParaRPr lang="en-US" sz="2000" b="1" u="sng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Caused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by elevated temperature after absorption of laser energy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    Nearly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all wavelengths and exposure durations</a:t>
            </a:r>
            <a:endParaRPr lang="en-US" sz="2000" b="1" i="1" u="sng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b="1" i="1" u="sng" dirty="0" smtClean="0">
                <a:latin typeface="Andalus" pitchFamily="18" charset="-78"/>
                <a:cs typeface="Andalus" pitchFamily="18" charset="-78"/>
              </a:rPr>
              <a:t>     Photochemical</a:t>
            </a:r>
            <a:endParaRPr lang="en-US" sz="2000" b="1" u="sng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Caused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by chemical reactions within body tissue after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absorption  of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laser energy</a:t>
            </a:r>
          </a:p>
          <a:p>
            <a:pPr algn="l" rtl="0">
              <a:lnSpc>
                <a:spcPct val="80000"/>
              </a:lnSpc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Only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with wavelength less than 0.550 m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i="1" u="sng" dirty="0" smtClean="0">
                <a:latin typeface="Andalus" pitchFamily="18" charset="-78"/>
                <a:cs typeface="Andalus" pitchFamily="18" charset="-78"/>
              </a:rPr>
              <a:t>   Shockwave </a:t>
            </a:r>
            <a:r>
              <a:rPr lang="en-US" sz="2000" b="1" i="1" u="sng" dirty="0" smtClean="0">
                <a:latin typeface="Andalus" pitchFamily="18" charset="-78"/>
                <a:cs typeface="Andalus" pitchFamily="18" charset="-78"/>
              </a:rPr>
              <a:t>(Acoustic)</a:t>
            </a:r>
            <a:endParaRPr lang="en-US" sz="2000" b="1" u="sng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An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explosive effect when short pulses are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absorbed.</a:t>
            </a: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Pulse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duration less than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10sec</a:t>
            </a:r>
            <a:endParaRPr lang="en-US" sz="2000" i="1" dirty="0" smtClean="0">
              <a:latin typeface="Andalus" pitchFamily="18" charset="-78"/>
              <a:cs typeface="Andalus" pitchFamily="18" charset="-78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800" i="1" dirty="0" smtClean="0">
                <a:latin typeface="Andalus" pitchFamily="18" charset="-78"/>
                <a:cs typeface="Andalus" pitchFamily="18" charset="-78"/>
              </a:rPr>
              <a:t> </a:t>
            </a:r>
            <a:endParaRPr lang="ar-IQ" sz="20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Photochemical Interaction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i="1" u="sng" dirty="0" smtClean="0"/>
              <a:t> </a:t>
            </a:r>
            <a:endParaRPr lang="en-US" b="1" dirty="0" smtClean="0"/>
          </a:p>
          <a:p>
            <a:pPr algn="l" rtl="0"/>
            <a:r>
              <a:rPr lang="en-US" dirty="0" smtClean="0"/>
              <a:t>The laser energy is absorbed by metabolically active pigments of the </a:t>
            </a:r>
            <a:r>
              <a:rPr lang="en-US" dirty="0" smtClean="0"/>
              <a:t>mitochondria.</a:t>
            </a:r>
            <a:endParaRPr lang="en-US" dirty="0" smtClean="0"/>
          </a:p>
          <a:p>
            <a:pPr algn="l" rtl="0"/>
            <a:r>
              <a:rPr lang="en-US" dirty="0" smtClean="0"/>
              <a:t>It is supposed that the changes in the </a:t>
            </a:r>
            <a:r>
              <a:rPr lang="en-US" dirty="0" err="1" smtClean="0"/>
              <a:t>stereochemical</a:t>
            </a:r>
            <a:r>
              <a:rPr lang="en-US" dirty="0" smtClean="0"/>
              <a:t> conformation induced by an electro magnetic field leads </a:t>
            </a:r>
            <a:r>
              <a:rPr lang="en-US" dirty="0" smtClean="0"/>
              <a:t>to</a:t>
            </a:r>
          </a:p>
          <a:p>
            <a:pPr algn="l" rtl="0"/>
            <a:r>
              <a:rPr lang="en-US" dirty="0" smtClean="0"/>
              <a:t>1. </a:t>
            </a:r>
            <a:r>
              <a:rPr lang="en-US" u="sng" dirty="0" smtClean="0"/>
              <a:t>an increase in activity and improves the concentration of ATP by up to 200%. </a:t>
            </a:r>
            <a:endParaRPr lang="en-US" u="sng" dirty="0" smtClean="0"/>
          </a:p>
          <a:p>
            <a:pPr algn="l" rtl="0"/>
            <a:r>
              <a:rPr lang="en-US" u="sng" dirty="0" smtClean="0"/>
              <a:t>2.In </a:t>
            </a:r>
            <a:r>
              <a:rPr lang="en-US" u="sng" dirty="0" smtClean="0"/>
              <a:t>addition, an increase in oxygen and glucose metabolism is observed. </a:t>
            </a:r>
          </a:p>
          <a:p>
            <a:pPr algn="l" rtl="0"/>
            <a:r>
              <a:rPr lang="en-US" u="sng" dirty="0" smtClean="0"/>
              <a:t>3.The </a:t>
            </a:r>
            <a:r>
              <a:rPr lang="en-US" u="sng" dirty="0" smtClean="0"/>
              <a:t>main effect is an optimized function of the Na-K pump at the cell membrane, an increased protein synthesis (prostaglandin, enzyme) and a significantly higher rate of mitosis.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b="1" u="sng" dirty="0" smtClean="0"/>
              <a:t>Cellular Activities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>
              <a:lnSpc>
                <a:spcPct val="80000"/>
              </a:lnSpc>
            </a:pPr>
            <a:endParaRPr lang="en-US" sz="1800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sz="1800" dirty="0" smtClean="0"/>
              <a:t> 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cell metabolism (Increased cell function)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collagen synthesis (Increased healing of soft tissues)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</a:t>
            </a:r>
            <a:r>
              <a:rPr lang="en-US" dirty="0" err="1" smtClean="0"/>
              <a:t>osteoblast</a:t>
            </a:r>
            <a:r>
              <a:rPr lang="en-US" dirty="0" smtClean="0"/>
              <a:t> production (Increased healing of bone)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circulation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formation of new capillaries (tiny blood vessels) by release of growth factors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T-cell production (Increased immune function)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production of neurotransmitters such as endorphins, serotonin, ACTH etc. (Increased nerve function)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Increased chronic pain threshold through decreased C-fiber activity (Decreased pain)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400" dirty="0" smtClean="0"/>
              <a:t> </a:t>
            </a:r>
            <a:endParaRPr lang="en-US" sz="2400" b="1" dirty="0" smtClean="0"/>
          </a:p>
          <a:p>
            <a:pPr algn="l" rtl="0">
              <a:lnSpc>
                <a:spcPct val="80000"/>
              </a:lnSpc>
            </a:pPr>
            <a:endParaRPr lang="en-US" sz="2400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sz="1800" dirty="0" smtClean="0"/>
              <a:t> 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Physiological Effects of Laser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sz="4800" dirty="0" smtClean="0"/>
          </a:p>
          <a:p>
            <a:pPr algn="l" rtl="0"/>
            <a:r>
              <a:rPr lang="en-US" dirty="0" smtClean="0"/>
              <a:t>Accelerated tissue healing and repair by 40%</a:t>
            </a:r>
          </a:p>
          <a:p>
            <a:pPr algn="l" rtl="0"/>
            <a:r>
              <a:rPr lang="en-US" dirty="0" smtClean="0"/>
              <a:t>Increased tensile strength in tissue repair</a:t>
            </a:r>
          </a:p>
          <a:p>
            <a:pPr algn="l" rtl="0"/>
            <a:r>
              <a:rPr lang="en-US" dirty="0" smtClean="0"/>
              <a:t>Increase callous and bone formation</a:t>
            </a:r>
          </a:p>
          <a:p>
            <a:pPr algn="l" rtl="0"/>
            <a:r>
              <a:rPr lang="en-US" dirty="0" smtClean="0"/>
              <a:t>Reduced or eliminated pain</a:t>
            </a:r>
          </a:p>
          <a:p>
            <a:pPr algn="l" rtl="0"/>
            <a:r>
              <a:rPr lang="en-US" dirty="0" smtClean="0"/>
              <a:t>Decreased edema and inflammation</a:t>
            </a:r>
          </a:p>
          <a:p>
            <a:pPr algn="l" rtl="0"/>
            <a:r>
              <a:rPr lang="en-US" dirty="0" smtClean="0"/>
              <a:t>Improved immune response</a:t>
            </a:r>
          </a:p>
          <a:p>
            <a:pPr algn="l" rtl="0"/>
            <a:r>
              <a:rPr lang="en-US" dirty="0" smtClean="0"/>
              <a:t>Stimulates nerve function</a:t>
            </a:r>
          </a:p>
          <a:p>
            <a:pPr algn="l" rtl="0"/>
            <a:r>
              <a:rPr lang="en-US" dirty="0" smtClean="0"/>
              <a:t>Promotes Cellular Oxygenation/Detoxification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Diagrammatic events</a:t>
            </a:r>
            <a:endParaRPr lang="ar-IQ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1651000"/>
          <a:ext cx="60960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Subsides inflammation by: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1. Stabilization of cellular membrane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2. ATP production and synthesis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3. Vasodilatation is stimulated via Histamine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, 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Nitric Oxide (NO) and Serotonin.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Acceleration of </a:t>
            </a:r>
            <a:r>
              <a:rPr lang="en-US" dirty="0" err="1" smtClean="0">
                <a:latin typeface="Aldhabi" pitchFamily="2" charset="-78"/>
                <a:cs typeface="Aldhabi" pitchFamily="2" charset="-78"/>
              </a:rPr>
              <a:t>leukocytic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 activity.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5. Increased Prostaglandin synthesis,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6. Reduction in Interleukin 1(IL-1).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7. Enhanced lymphocyte response.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8. Increased angiogenesis.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9. Temperature modulation.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10. Enhanced superoxide 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dismutase(SOD) levels.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11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. Decreased C-reactive protein 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and </a:t>
            </a:r>
            <a:r>
              <a:rPr lang="en-US" dirty="0" err="1" smtClean="0">
                <a:latin typeface="Aldhabi" pitchFamily="2" charset="-78"/>
                <a:cs typeface="Aldhabi" pitchFamily="2" charset="-78"/>
              </a:rPr>
              <a:t>neopterin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levels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.</a:t>
            </a:r>
            <a:endParaRPr lang="en-US" dirty="0" smtClean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Reduces pain by: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1. Increase in b-Endorphins.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2. Blocked depolarization of C-fiber afferent nerves.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3. Increased nitric oxide production.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4. Increased nerve cell action potential.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5. Axonal sprouting and nerve cell regeneration.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6. Decreased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Bradykinin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levels.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7. Increased release of acetylcholine.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8. Ion channel normalization.</a:t>
            </a:r>
          </a:p>
          <a:p>
            <a:pPr algn="l" rtl="0">
              <a:buNone/>
            </a:pPr>
            <a:endParaRPr lang="en-US" b="1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Reduces healing time by: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1. Enhanced leukocyte infiltration.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2. Increased macrophage activity.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3. Increased </a:t>
            </a:r>
            <a:r>
              <a:rPr lang="en-US" dirty="0" err="1" smtClean="0">
                <a:latin typeface="Aldhabi" pitchFamily="2" charset="-78"/>
                <a:cs typeface="Aldhabi" pitchFamily="2" charset="-78"/>
              </a:rPr>
              <a:t>neovascularization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4. Increased fibroblast proliferation.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5. </a:t>
            </a:r>
            <a:r>
              <a:rPr lang="en-US" dirty="0" err="1" smtClean="0">
                <a:latin typeface="Aldhabi" pitchFamily="2" charset="-78"/>
                <a:cs typeface="Aldhabi" pitchFamily="2" charset="-78"/>
              </a:rPr>
              <a:t>Keratinocyte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 proliferation.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6. Early </a:t>
            </a:r>
            <a:r>
              <a:rPr lang="en-US" dirty="0" err="1" smtClean="0">
                <a:latin typeface="Aldhabi" pitchFamily="2" charset="-78"/>
                <a:cs typeface="Aldhabi" pitchFamily="2" charset="-78"/>
              </a:rPr>
              <a:t>epithelialization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7. Growth factor increases.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8. Enhanced cell proliferation and       differentiation.</a:t>
            </a:r>
          </a:p>
          <a:p>
            <a:pPr algn="l" rtl="0">
              <a:lnSpc>
                <a:spcPct val="90000"/>
              </a:lnSpc>
            </a:pPr>
            <a:r>
              <a:rPr lang="en-US" dirty="0" smtClean="0">
                <a:latin typeface="Aldhabi" pitchFamily="2" charset="-78"/>
                <a:cs typeface="Aldhabi" pitchFamily="2" charset="-78"/>
              </a:rPr>
              <a:t>9. Greater healed wound tensile   strength</a:t>
            </a:r>
            <a:r>
              <a:rPr lang="en-US" dirty="0" smtClean="0">
                <a:latin typeface="Aldhabi" pitchFamily="2" charset="-78"/>
                <a:cs typeface="Aldhabi" pitchFamily="2" charset="-78"/>
              </a:rPr>
              <a:t>.</a:t>
            </a:r>
            <a:endParaRPr lang="en-US" dirty="0" smtClean="0"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04800" y="1600200"/>
            <a:ext cx="8610600" cy="449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33400" y="1600200"/>
            <a:ext cx="7848600" cy="472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L. light</a:t>
            </a:r>
          </a:p>
          <a:p>
            <a:pPr algn="l" rtl="0"/>
            <a:r>
              <a:rPr lang="en-US" dirty="0" smtClean="0"/>
              <a:t>A. amplification via</a:t>
            </a:r>
          </a:p>
          <a:p>
            <a:pPr algn="l" rtl="0"/>
            <a:r>
              <a:rPr lang="en-US" dirty="0" smtClean="0"/>
              <a:t>S. Stimulated</a:t>
            </a:r>
          </a:p>
          <a:p>
            <a:pPr algn="l" rtl="0"/>
            <a:r>
              <a:rPr lang="en-US" dirty="0" smtClean="0"/>
              <a:t>E. Emission of</a:t>
            </a:r>
          </a:p>
          <a:p>
            <a:pPr algn="l" rtl="0"/>
            <a:r>
              <a:rPr lang="en-US" dirty="0" smtClean="0"/>
              <a:t>R Radiation</a:t>
            </a:r>
            <a:endParaRPr lang="en-US" sz="2800" dirty="0" smtClean="0">
              <a:latin typeface="Arial" pitchFamily="34" charset="0"/>
            </a:endParaRPr>
          </a:p>
          <a:p>
            <a:pPr algn="l" rtl="0"/>
            <a:endParaRPr lang="en-US" sz="2800" dirty="0" smtClean="0">
              <a:latin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Laser (L.A.S.E.R) is an acronym for light amplification</a:t>
            </a:r>
          </a:p>
          <a:p>
            <a:pPr algn="l" rtl="0"/>
            <a:r>
              <a:rPr lang="en-US" dirty="0" smtClean="0">
                <a:latin typeface="Trebuchet MS" pitchFamily="34" charset="0"/>
              </a:rPr>
              <a:t> via Stimulated Emission of Radiation. This means that </a:t>
            </a:r>
          </a:p>
          <a:p>
            <a:pPr algn="l" rtl="0"/>
            <a:r>
              <a:rPr lang="en-US" dirty="0" smtClean="0">
                <a:latin typeface="Trebuchet MS" pitchFamily="34" charset="0"/>
              </a:rPr>
              <a:t>the photons are amplified by the physical processes of </a:t>
            </a:r>
          </a:p>
          <a:p>
            <a:pPr algn="l" rtl="0"/>
            <a:r>
              <a:rPr lang="en-US" dirty="0" smtClean="0">
                <a:latin typeface="Trebuchet MS" pitchFamily="34" charset="0"/>
              </a:rPr>
              <a:t>the laser design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81000" y="1600200"/>
            <a:ext cx="8305800" cy="449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762000" y="1600200"/>
            <a:ext cx="7772400" cy="449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57200" y="1600200"/>
            <a:ext cx="7772400" cy="449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33400" y="1600200"/>
            <a:ext cx="8382000" cy="449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304800" y="1600200"/>
            <a:ext cx="8458200" cy="449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066800" y="1600200"/>
            <a:ext cx="7543800" cy="464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914400" y="1600200"/>
            <a:ext cx="7315200" cy="449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09600" y="1600200"/>
            <a:ext cx="7620000" cy="464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Orthopedic application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990600" y="1600200"/>
            <a:ext cx="7010400" cy="449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rtl="0"/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is a </a:t>
            </a:r>
            <a:r>
              <a:rPr lang="en-US" sz="3600" dirty="0" smtClean="0">
                <a:solidFill>
                  <a:srgbClr val="FFFF00"/>
                </a:solidFill>
                <a:latin typeface="Aldhabi" pitchFamily="2" charset="-78"/>
                <a:cs typeface="Aldhabi" pitchFamily="2" charset="-78"/>
              </a:rPr>
              <a:t>complementary form </a:t>
            </a:r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of treatment and, therefore, is not intended to replace other electrotherapeutic modalities, such as medication, Physiotherapy, </a:t>
            </a:r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ultrasound </a:t>
            </a:r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and magnetic therapy. In a number of therapeutic applications, however, </a:t>
            </a:r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LASER </a:t>
            </a:r>
            <a:r>
              <a:rPr lang="en-US" sz="3600" dirty="0" smtClean="0">
                <a:solidFill>
                  <a:srgbClr val="002060"/>
                </a:solidFill>
                <a:latin typeface="Aldhabi" pitchFamily="2" charset="-78"/>
                <a:cs typeface="Aldhabi" pitchFamily="2" charset="-78"/>
              </a:rPr>
              <a:t>has been rated more highly in its effectiveness than these other modalities (Baxter et al, 1991).</a:t>
            </a:r>
            <a:endParaRPr lang="ar-IQ" sz="3600" dirty="0">
              <a:solidFill>
                <a:srgbClr val="002060"/>
              </a:solidFill>
              <a:latin typeface="Aldhabi" pitchFamily="2" charset="-78"/>
              <a:cs typeface="Aldhab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                                                          Thank you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it is work </a:t>
            </a:r>
            <a:endParaRPr lang="ar-IQ" dirty="0"/>
          </a:p>
        </p:txBody>
      </p:sp>
      <p:pic>
        <p:nvPicPr>
          <p:cNvPr id="4" name="Picture 4" descr="What a Cold Laser Therapy Machine looks lik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5337175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228600"/>
            <a:ext cx="8001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Construction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1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laser is constructed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from three principal parts: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An energy source (usually referred to as the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  <a:hlinkClick r:id="rId2" tooltip="Laser pumping"/>
              </a:rPr>
              <a:t>pump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or pump source), 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A gain medium or </a:t>
            </a:r>
            <a:r>
              <a:rPr lang="en-US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  <a:hlinkClick r:id="rId3" tooltip="Active laser medium"/>
              </a:rPr>
              <a:t>laser medium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and </a:t>
            </a:r>
          </a:p>
          <a:p>
            <a:pPr algn="l" rtl="0"/>
            <a:r>
              <a:rPr lang="en-US" dirty="0" smtClean="0">
                <a:latin typeface="Andalus" pitchFamily="18" charset="-78"/>
                <a:cs typeface="Andalus" pitchFamily="18" charset="-78"/>
              </a:rPr>
              <a:t>Two or more mirrors that form an </a:t>
            </a:r>
            <a:r>
              <a:rPr lang="en-US" dirty="0" smtClean="0">
                <a:latin typeface="Andalus" pitchFamily="18" charset="-78"/>
                <a:cs typeface="Andalus" pitchFamily="18" charset="-78"/>
                <a:hlinkClick r:id="rId4" tooltip="Optical resonator"/>
              </a:rPr>
              <a:t>optical resonator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l" rtl="0"/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</a:t>
            </a:r>
            <a:r>
              <a:rPr lang="en-US" dirty="0" err="1" smtClean="0"/>
              <a:t>consrtuction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4" descr="Schematic diagram of a typical laser, showing the three major par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267200" cy="4114800"/>
          </a:xfrm>
          <a:noFill/>
        </p:spPr>
      </p:pic>
      <p:sp>
        <p:nvSpPr>
          <p:cNvPr id="6" name="Text Placeholder 5"/>
          <p:cNvSpPr>
            <a:spLocks noGrp="1"/>
          </p:cNvSpPr>
          <p:nvPr>
            <p:ph sz="quarter" idx="2"/>
          </p:nvPr>
        </p:nvSpPr>
        <p:spPr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000" dirty="0" smtClean="0">
                <a:latin typeface="Aldhabi" pitchFamily="2" charset="-78"/>
                <a:cs typeface="Aldhabi" pitchFamily="2" charset="-78"/>
              </a:rPr>
              <a:t>A </a:t>
            </a:r>
            <a:r>
              <a:rPr lang="en-US" sz="2000" b="1" dirty="0" smtClean="0">
                <a:latin typeface="Aldhabi" pitchFamily="2" charset="-78"/>
                <a:cs typeface="Aldhabi" pitchFamily="2" charset="-78"/>
              </a:rPr>
              <a:t>laser is constructed</a:t>
            </a:r>
            <a:r>
              <a:rPr lang="en-US" sz="2000" dirty="0" smtClean="0">
                <a:latin typeface="Aldhabi" pitchFamily="2" charset="-78"/>
                <a:cs typeface="Aldhabi" pitchFamily="2" charset="-78"/>
              </a:rPr>
              <a:t> from three principal parts:</a:t>
            </a:r>
          </a:p>
          <a:p>
            <a:pPr algn="l" rtl="0"/>
            <a:r>
              <a:rPr lang="en-US" sz="2400" dirty="0" smtClean="0">
                <a:latin typeface="Aldhabi" pitchFamily="2" charset="-78"/>
                <a:cs typeface="Aldhabi" pitchFamily="2" charset="-78"/>
              </a:rPr>
              <a:t>An energy source (usually referred to as the </a:t>
            </a:r>
            <a:r>
              <a:rPr lang="en-US" sz="2400" i="1" dirty="0" smtClean="0">
                <a:latin typeface="Aldhabi" pitchFamily="2" charset="-78"/>
                <a:cs typeface="Aldhabi" pitchFamily="2" charset="-78"/>
                <a:hlinkClick r:id="rId3" action="ppaction://hlinkfile" tooltip="Laser pumping"/>
              </a:rPr>
              <a:t>pump</a:t>
            </a:r>
            <a:r>
              <a:rPr lang="en-US" sz="2400" dirty="0" smtClean="0">
                <a:latin typeface="Aldhabi" pitchFamily="2" charset="-78"/>
                <a:cs typeface="Aldhabi" pitchFamily="2" charset="-78"/>
              </a:rPr>
              <a:t> or </a:t>
            </a:r>
            <a:r>
              <a:rPr lang="en-US" sz="2400" i="1" dirty="0" smtClean="0">
                <a:latin typeface="Aldhabi" pitchFamily="2" charset="-78"/>
                <a:cs typeface="Aldhabi" pitchFamily="2" charset="-78"/>
              </a:rPr>
              <a:t>pump source</a:t>
            </a:r>
            <a:r>
              <a:rPr lang="en-US" sz="2400" dirty="0" smtClean="0">
                <a:latin typeface="Aldhabi" pitchFamily="2" charset="-78"/>
                <a:cs typeface="Aldhabi" pitchFamily="2" charset="-78"/>
              </a:rPr>
              <a:t>),</a:t>
            </a:r>
          </a:p>
          <a:p>
            <a:pPr algn="l" rtl="0"/>
            <a:r>
              <a:rPr lang="en-US" sz="2400" dirty="0" smtClean="0">
                <a:latin typeface="Aldhabi" pitchFamily="2" charset="-78"/>
                <a:cs typeface="Aldhabi" pitchFamily="2" charset="-78"/>
              </a:rPr>
              <a:t>A </a:t>
            </a:r>
            <a:r>
              <a:rPr lang="en-US" sz="2400" i="1" dirty="0" smtClean="0">
                <a:latin typeface="Aldhabi" pitchFamily="2" charset="-78"/>
                <a:cs typeface="Aldhabi" pitchFamily="2" charset="-78"/>
              </a:rPr>
              <a:t>gain medium</a:t>
            </a:r>
            <a:r>
              <a:rPr lang="en-US" sz="2400" dirty="0" smtClean="0">
                <a:latin typeface="Aldhabi" pitchFamily="2" charset="-78"/>
                <a:cs typeface="Aldhabi" pitchFamily="2" charset="-78"/>
              </a:rPr>
              <a:t> or </a:t>
            </a:r>
            <a:r>
              <a:rPr lang="en-US" sz="2400" i="1" dirty="0" smtClean="0">
                <a:latin typeface="Aldhabi" pitchFamily="2" charset="-78"/>
                <a:cs typeface="Aldhabi" pitchFamily="2" charset="-78"/>
                <a:hlinkClick r:id="rId4" action="ppaction://hlinkfile" tooltip="Active laser medium"/>
              </a:rPr>
              <a:t>laser medium</a:t>
            </a:r>
            <a:r>
              <a:rPr lang="en-US" sz="2400" dirty="0" smtClean="0">
                <a:latin typeface="Aldhabi" pitchFamily="2" charset="-78"/>
                <a:cs typeface="Aldhabi" pitchFamily="2" charset="-78"/>
              </a:rPr>
              <a:t>, and</a:t>
            </a:r>
          </a:p>
          <a:p>
            <a:pPr algn="l" rtl="0"/>
            <a:r>
              <a:rPr lang="en-US" sz="2400" dirty="0" smtClean="0">
                <a:latin typeface="Aldhabi" pitchFamily="2" charset="-78"/>
                <a:cs typeface="Aldhabi" pitchFamily="2" charset="-78"/>
              </a:rPr>
              <a:t>Two or more mirrors that form an </a:t>
            </a:r>
            <a:r>
              <a:rPr lang="en-US" sz="2400" i="1" dirty="0" smtClean="0">
                <a:latin typeface="Aldhabi" pitchFamily="2" charset="-78"/>
                <a:cs typeface="Aldhabi" pitchFamily="2" charset="-78"/>
                <a:hlinkClick r:id="rId5" action="ppaction://hlinkfile" tooltip="Optical resonator"/>
              </a:rPr>
              <a:t>optical resonator</a:t>
            </a:r>
            <a:r>
              <a:rPr lang="en-US" sz="2400" dirty="0" smtClean="0">
                <a:latin typeface="Aldhabi" pitchFamily="2" charset="-78"/>
                <a:cs typeface="Aldhabi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0"/>
            <a:ext cx="8767763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0" y="1600200"/>
            <a:ext cx="8915400" cy="449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</TotalTime>
  <Words>661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“Laser in Orthopedic Surgery”</vt:lpstr>
      <vt:lpstr>LASER </vt:lpstr>
      <vt:lpstr>laser</vt:lpstr>
      <vt:lpstr>Where it is work </vt:lpstr>
      <vt:lpstr>Slide 5</vt:lpstr>
      <vt:lpstr>Laser Construction</vt:lpstr>
      <vt:lpstr>Laser consrtuction </vt:lpstr>
      <vt:lpstr>Slide 8</vt:lpstr>
      <vt:lpstr>Slide 9</vt:lpstr>
      <vt:lpstr>Laser Tissue Interactions: </vt:lpstr>
      <vt:lpstr>Photochemical Interaction</vt:lpstr>
      <vt:lpstr> Cellular Activities </vt:lpstr>
      <vt:lpstr>Physiological Effects of Laser</vt:lpstr>
      <vt:lpstr>Diagrammatic events</vt:lpstr>
      <vt:lpstr>Subsides inflammation by:</vt:lpstr>
      <vt:lpstr>Reduces pain by: </vt:lpstr>
      <vt:lpstr>Reduces healing time by: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Orthopedic application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“Laser in Orthopedic Surgery”</dc:title>
  <dc:creator>HP</dc:creator>
  <cp:lastModifiedBy>HP</cp:lastModifiedBy>
  <cp:revision>6</cp:revision>
  <dcterms:created xsi:type="dcterms:W3CDTF">2006-08-16T00:00:00Z</dcterms:created>
  <dcterms:modified xsi:type="dcterms:W3CDTF">2018-12-15T13:05:07Z</dcterms:modified>
</cp:coreProperties>
</file>